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10692000" cx="7560000"/>
  <p:notesSz cx="6858000" cy="9144000"/>
  <p:embeddedFontLst>
    <p:embeddedFont>
      <p:font typeface="Inter SemiBold"/>
      <p:regular r:id="rId18"/>
      <p:bold r:id="rId19"/>
      <p:italic r:id="rId20"/>
      <p:boldItalic r:id="rId21"/>
    </p:embeddedFont>
    <p:embeddedFont>
      <p:font typeface="Inter"/>
      <p:regular r:id="rId22"/>
      <p:bold r:id="rId23"/>
      <p:italic r:id="rId24"/>
      <p:boldItalic r:id="rId25"/>
    </p:embeddedFont>
    <p:embeddedFont>
      <p:font typeface="Bebas Neue"/>
      <p:regular r:id="rId26"/>
    </p:embeddedFont>
    <p:embeddedFont>
      <p:font typeface="Inter ExtraBold"/>
      <p:bold r:id="rId27"/>
      <p:boldItalic r:id="rId28"/>
    </p:embeddedFont>
    <p:embeddedFont>
      <p:font typeface="Inter Medium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368">
          <p15:clr>
            <a:srgbClr val="747775"/>
          </p15:clr>
        </p15:guide>
        <p15:guide id="2" pos="2381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361F58D-C061-4D0C-ABDC-5FD5C7545336}">
  <a:tblStyle styleId="{5361F58D-C061-4D0C-ABDC-5FD5C754533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368" orient="horz"/>
        <p:guide pos="2381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InterSemiBold-italic.fntdata"/><Relationship Id="rId22" Type="http://schemas.openxmlformats.org/officeDocument/2006/relationships/font" Target="fonts/Inter-regular.fntdata"/><Relationship Id="rId21" Type="http://schemas.openxmlformats.org/officeDocument/2006/relationships/font" Target="fonts/InterSemiBold-boldItalic.fntdata"/><Relationship Id="rId24" Type="http://schemas.openxmlformats.org/officeDocument/2006/relationships/font" Target="fonts/Inter-italic.fntdata"/><Relationship Id="rId23" Type="http://schemas.openxmlformats.org/officeDocument/2006/relationships/font" Target="fonts/Inter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BebasNeue-regular.fntdata"/><Relationship Id="rId25" Type="http://schemas.openxmlformats.org/officeDocument/2006/relationships/font" Target="fonts/Inter-boldItalic.fntdata"/><Relationship Id="rId28" Type="http://schemas.openxmlformats.org/officeDocument/2006/relationships/font" Target="fonts/InterExtraBold-boldItalic.fntdata"/><Relationship Id="rId27" Type="http://schemas.openxmlformats.org/officeDocument/2006/relationships/font" Target="fonts/InterExtraBold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InterMedium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InterMedium-italic.fntdata"/><Relationship Id="rId30" Type="http://schemas.openxmlformats.org/officeDocument/2006/relationships/font" Target="fonts/InterMedium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32" Type="http://schemas.openxmlformats.org/officeDocument/2006/relationships/font" Target="fonts/InterMedium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font" Target="fonts/InterSemiBold-bold.fntdata"/><Relationship Id="rId18" Type="http://schemas.openxmlformats.org/officeDocument/2006/relationships/font" Target="fonts/InterSemiBold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" name="Google Shape;5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4bf80b4a74_0_53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34bf80b4a74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34bf80b4a74_0_60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34bf80b4a74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4bf80b4a74_0_1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34bf80b4a74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4bf80b4a74_0_7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34bf80b4a7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34bf80b4a74_0_14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34bf80b4a74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4bf80b4a74_0_143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34bf80b4a74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4bf80b4a74_0_22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4bf80b4a7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34bf80b4a74_0_30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34bf80b4a74_0_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4bf80b4a74_0_38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4bf80b4a74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4bf80b4a74_0_46:notes"/>
          <p:cNvSpPr/>
          <p:nvPr>
            <p:ph idx="2" type="sldImg"/>
          </p:nvPr>
        </p:nvSpPr>
        <p:spPr>
          <a:xfrm>
            <a:off x="2217050" y="685800"/>
            <a:ext cx="2424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34bf80b4a7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67761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 sz="1100">
                <a:latin typeface="Inter"/>
                <a:ea typeface="Inter"/>
                <a:cs typeface="Inter"/>
                <a:sym typeface="Inter"/>
              </a:defRPr>
            </a:lvl1pPr>
            <a:lvl2pPr lvl="1">
              <a:buNone/>
              <a:defRPr sz="1100">
                <a:latin typeface="Inter"/>
                <a:ea typeface="Inter"/>
                <a:cs typeface="Inter"/>
                <a:sym typeface="Inter"/>
              </a:defRPr>
            </a:lvl2pPr>
            <a:lvl3pPr lvl="2">
              <a:buNone/>
              <a:defRPr sz="1100">
                <a:latin typeface="Inter"/>
                <a:ea typeface="Inter"/>
                <a:cs typeface="Inter"/>
                <a:sym typeface="Inter"/>
              </a:defRPr>
            </a:lvl3pPr>
            <a:lvl4pPr lvl="3">
              <a:buNone/>
              <a:defRPr sz="1100">
                <a:latin typeface="Inter"/>
                <a:ea typeface="Inter"/>
                <a:cs typeface="Inter"/>
                <a:sym typeface="Inter"/>
              </a:defRPr>
            </a:lvl4pPr>
            <a:lvl5pPr lvl="4">
              <a:buNone/>
              <a:defRPr sz="1100">
                <a:latin typeface="Inter"/>
                <a:ea typeface="Inter"/>
                <a:cs typeface="Inter"/>
                <a:sym typeface="Inter"/>
              </a:defRPr>
            </a:lvl5pPr>
            <a:lvl6pPr lvl="5">
              <a:buNone/>
              <a:defRPr sz="1100">
                <a:latin typeface="Inter"/>
                <a:ea typeface="Inter"/>
                <a:cs typeface="Inter"/>
                <a:sym typeface="Inter"/>
              </a:defRPr>
            </a:lvl6pPr>
            <a:lvl7pPr lvl="6">
              <a:buNone/>
              <a:defRPr sz="1100">
                <a:latin typeface="Inter"/>
                <a:ea typeface="Inter"/>
                <a:cs typeface="Inter"/>
                <a:sym typeface="Inter"/>
              </a:defRPr>
            </a:lvl7pPr>
            <a:lvl8pPr lvl="7">
              <a:buNone/>
              <a:defRPr sz="1100">
                <a:latin typeface="Inter"/>
                <a:ea typeface="Inter"/>
                <a:cs typeface="Inter"/>
                <a:sym typeface="Inter"/>
              </a:defRPr>
            </a:lvl8pPr>
            <a:lvl9pPr lvl="8">
              <a:buNone/>
              <a:defRPr sz="1100"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  <p:pic>
        <p:nvPicPr>
          <p:cNvPr id="11" name="Google Shape;11;p2" title="logo_ribrain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32000" y="152400"/>
            <a:ext cx="1575600" cy="7627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1"/>
          <p:cNvSpPr txBox="1"/>
          <p:nvPr>
            <p:ph hasCustomPrompt="1" type="title"/>
          </p:nvPr>
        </p:nvSpPr>
        <p:spPr>
          <a:xfrm>
            <a:off x="257705" y="2299346"/>
            <a:ext cx="7044600" cy="4081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5" name="Google Shape;45;p11"/>
          <p:cNvSpPr txBox="1"/>
          <p:nvPr>
            <p:ph idx="1" type="body"/>
          </p:nvPr>
        </p:nvSpPr>
        <p:spPr>
          <a:xfrm>
            <a:off x="257705" y="6552657"/>
            <a:ext cx="7044600" cy="270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257705" y="4471058"/>
            <a:ext cx="7044600" cy="1749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body"/>
          </p:nvPr>
        </p:nvSpPr>
        <p:spPr>
          <a:xfrm>
            <a:off x="257705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2" name="Google Shape;22;p5"/>
          <p:cNvSpPr txBox="1"/>
          <p:nvPr>
            <p:ph idx="2" type="body"/>
          </p:nvPr>
        </p:nvSpPr>
        <p:spPr>
          <a:xfrm>
            <a:off x="3995291" y="2395696"/>
            <a:ext cx="3306900" cy="710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6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6" name="Google Shape;26;p6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/>
          <p:nvPr>
            <p:ph type="title"/>
          </p:nvPr>
        </p:nvSpPr>
        <p:spPr>
          <a:xfrm>
            <a:off x="257705" y="1154948"/>
            <a:ext cx="2321700" cy="1570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9" name="Google Shape;29;p7"/>
          <p:cNvSpPr txBox="1"/>
          <p:nvPr>
            <p:ph idx="1" type="body"/>
          </p:nvPr>
        </p:nvSpPr>
        <p:spPr>
          <a:xfrm>
            <a:off x="257705" y="2888617"/>
            <a:ext cx="2321700" cy="66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7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8"/>
          <p:cNvSpPr txBox="1"/>
          <p:nvPr>
            <p:ph type="title"/>
          </p:nvPr>
        </p:nvSpPr>
        <p:spPr>
          <a:xfrm>
            <a:off x="405325" y="935745"/>
            <a:ext cx="5264700" cy="850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3" name="Google Shape;33;p8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9"/>
          <p:cNvSpPr/>
          <p:nvPr/>
        </p:nvSpPr>
        <p:spPr>
          <a:xfrm>
            <a:off x="3780000" y="-260"/>
            <a:ext cx="3780000" cy="10692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9"/>
          <p:cNvSpPr txBox="1"/>
          <p:nvPr>
            <p:ph type="title"/>
          </p:nvPr>
        </p:nvSpPr>
        <p:spPr>
          <a:xfrm>
            <a:off x="219508" y="2563450"/>
            <a:ext cx="3344400" cy="308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7" name="Google Shape;37;p9"/>
          <p:cNvSpPr txBox="1"/>
          <p:nvPr>
            <p:ph idx="1" type="subTitle"/>
          </p:nvPr>
        </p:nvSpPr>
        <p:spPr>
          <a:xfrm>
            <a:off x="219508" y="5826865"/>
            <a:ext cx="3344400" cy="256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8" name="Google Shape;38;p9"/>
          <p:cNvSpPr txBox="1"/>
          <p:nvPr>
            <p:ph idx="2" type="body"/>
          </p:nvPr>
        </p:nvSpPr>
        <p:spPr>
          <a:xfrm>
            <a:off x="4083839" y="1505164"/>
            <a:ext cx="3172200" cy="7681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0"/>
          <p:cNvSpPr txBox="1"/>
          <p:nvPr>
            <p:ph idx="1" type="body"/>
          </p:nvPr>
        </p:nvSpPr>
        <p:spPr>
          <a:xfrm>
            <a:off x="257705" y="8794266"/>
            <a:ext cx="4959600" cy="125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2" name="Google Shape;42;p10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57705" y="925091"/>
            <a:ext cx="7044600" cy="119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57705" y="2395696"/>
            <a:ext cx="7044600" cy="710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004788" y="9693616"/>
            <a:ext cx="453600" cy="81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://www.ribrainstudio.com" TargetMode="External"/><Relationship Id="rId4" Type="http://schemas.openxmlformats.org/officeDocument/2006/relationships/hyperlink" Target="https://calendly.com/welcomeribrain/call-conoscitiva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/>
        </p:nvSpPr>
        <p:spPr>
          <a:xfrm>
            <a:off x="633600" y="2798888"/>
            <a:ext cx="61404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125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IL BRIEF CHE FUNZIONA</a:t>
            </a:r>
            <a:endParaRPr sz="125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54" name="Google Shape;54;p13"/>
          <p:cNvSpPr txBox="1"/>
          <p:nvPr/>
        </p:nvSpPr>
        <p:spPr>
          <a:xfrm>
            <a:off x="633600" y="5668613"/>
            <a:ext cx="6140400" cy="14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Guida pratica</a:t>
            </a:r>
            <a: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(e </a:t>
            </a:r>
            <a:r>
              <a:rPr b="1"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usabile</a:t>
            </a:r>
            <a: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davvero)</a:t>
            </a:r>
            <a:b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per scrivere un </a:t>
            </a:r>
            <a:r>
              <a:rPr b="1"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brief chiaro</a:t>
            </a:r>
            <a: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</a:t>
            </a:r>
            <a:r>
              <a:rPr b="1"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concreto</a:t>
            </a:r>
            <a: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e </a:t>
            </a:r>
            <a:r>
              <a:rPr b="1"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impossibile da ignorare</a:t>
            </a:r>
            <a:r>
              <a:rPr lang="it" sz="2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b="1" sz="2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55" name="Google Shape;55;p13" title="Senza-titolo-1.png"/>
          <p:cNvPicPr preferRelativeResize="0"/>
          <p:nvPr/>
        </p:nvPicPr>
        <p:blipFill rotWithShape="1">
          <a:blip r:embed="rId4">
            <a:alphaModFix/>
          </a:blip>
          <a:srcRect b="19793" l="0" r="5615" t="26140"/>
          <a:stretch/>
        </p:blipFill>
        <p:spPr>
          <a:xfrm>
            <a:off x="3305400" y="7054925"/>
            <a:ext cx="4102201" cy="332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 title="Senza-titolo-1.png"/>
          <p:cNvPicPr preferRelativeResize="0"/>
          <p:nvPr/>
        </p:nvPicPr>
        <p:blipFill rotWithShape="1">
          <a:blip r:embed="rId4">
            <a:alphaModFix/>
          </a:blip>
          <a:srcRect b="75331" l="65199" r="-1978" t="-1706"/>
          <a:stretch/>
        </p:blipFill>
        <p:spPr>
          <a:xfrm>
            <a:off x="5222550" y="3917550"/>
            <a:ext cx="1937699" cy="196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 title="logo_ribrain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00475" y="152400"/>
            <a:ext cx="2307124" cy="1116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22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1947175" y="8049550"/>
            <a:ext cx="5416800" cy="1339200"/>
          </a:xfrm>
          <a:prstGeom prst="roundRect">
            <a:avLst>
              <a:gd fmla="val 18647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72" name="Google Shape;172;p22"/>
          <p:cNvSpPr txBox="1"/>
          <p:nvPr/>
        </p:nvSpPr>
        <p:spPr>
          <a:xfrm>
            <a:off x="862200" y="1551675"/>
            <a:ext cx="61404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CHECKLIST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FINALE.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73" name="Google Shape;173;p22"/>
          <p:cNvSpPr txBox="1"/>
          <p:nvPr/>
        </p:nvSpPr>
        <p:spPr>
          <a:xfrm>
            <a:off x="862200" y="2932275"/>
            <a:ext cx="5818500" cy="5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Hai completato tutto? Rivedi questi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6 punti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prima di inviare il brief: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4" name="Google Shape;174;p22"/>
          <p:cNvSpPr txBox="1"/>
          <p:nvPr/>
        </p:nvSpPr>
        <p:spPr>
          <a:xfrm>
            <a:off x="2307600" y="8138025"/>
            <a:ext cx="49998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Compilare questo file richiede un’ora. Sbagliare senza averlo fatto può costare settimane.</a:t>
            </a:r>
            <a:endParaRPr i="1" sz="18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75" name="Google Shape;175;p22"/>
          <p:cNvSpPr txBox="1"/>
          <p:nvPr/>
        </p:nvSpPr>
        <p:spPr>
          <a:xfrm>
            <a:off x="1566175" y="790302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76" name="Google Shape;176;p22"/>
          <p:cNvSpPr/>
          <p:nvPr/>
        </p:nvSpPr>
        <p:spPr>
          <a:xfrm>
            <a:off x="709800" y="3530075"/>
            <a:ext cx="6140400" cy="3500100"/>
          </a:xfrm>
          <a:prstGeom prst="roundRect">
            <a:avLst>
              <a:gd fmla="val 10404" name="adj"/>
            </a:avLst>
          </a:prstGeom>
          <a:solidFill>
            <a:srgbClr val="EFF3F3">
              <a:alpha val="75320"/>
            </a:srgbClr>
          </a:solidFill>
          <a:ln cap="flat" cmpd="sng" w="19050">
            <a:solidFill>
              <a:srgbClr val="0061FF"/>
            </a:solidFill>
            <a:prstDash val="dash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77" name="Google Shape;177;p22"/>
          <p:cNvSpPr txBox="1"/>
          <p:nvPr/>
        </p:nvSpPr>
        <p:spPr>
          <a:xfrm>
            <a:off x="5107100" y="1365275"/>
            <a:ext cx="15144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7500">
                <a:solidFill>
                  <a:schemeClr val="dk1"/>
                </a:solidFill>
              </a:rPr>
              <a:t>🖊</a:t>
            </a:r>
            <a:endParaRPr sz="7500"/>
          </a:p>
        </p:txBody>
      </p:sp>
      <p:sp>
        <p:nvSpPr>
          <p:cNvPr id="178" name="Google Shape;178;p22"/>
          <p:cNvSpPr txBox="1"/>
          <p:nvPr/>
        </p:nvSpPr>
        <p:spPr>
          <a:xfrm>
            <a:off x="1388550" y="3832100"/>
            <a:ext cx="4782900" cy="334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Ho spiegato chi siamo e in che fase ci troviamo</a:t>
            </a:r>
            <a:b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Ho definito obiettivi chiari e misurabili</a:t>
            </a:r>
            <a:b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Ho descritto il target in modo specifico</a:t>
            </a:r>
            <a:b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Ho dichiarato budget e risorse disponibili</a:t>
            </a:r>
            <a:b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Ho chiarito cosa comunicare (e cosa no)</a:t>
            </a:r>
            <a:b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Ho indicato tempi, vincoli e output</a:t>
            </a:r>
            <a:endParaRPr b="1" sz="1700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79" name="Google Shape;179;p22"/>
          <p:cNvSpPr txBox="1"/>
          <p:nvPr/>
        </p:nvSpPr>
        <p:spPr>
          <a:xfrm>
            <a:off x="537150" y="7119775"/>
            <a:ext cx="65418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Seleziona il box, c</a:t>
            </a:r>
            <a: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licca col destro e scegli</a:t>
            </a:r>
            <a:b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 il simbolo  ✅ per compilare la tua checklist!</a:t>
            </a:r>
            <a:endParaRPr b="1" sz="1500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0" name="Google Shape;180;p22"/>
          <p:cNvSpPr txBox="1"/>
          <p:nvPr/>
        </p:nvSpPr>
        <p:spPr>
          <a:xfrm rot="10800000">
            <a:off x="7135525" y="819622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3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86" name="Google Shape;186;p23"/>
          <p:cNvSpPr/>
          <p:nvPr/>
        </p:nvSpPr>
        <p:spPr>
          <a:xfrm>
            <a:off x="1987950" y="7334525"/>
            <a:ext cx="3584100" cy="703800"/>
          </a:xfrm>
          <a:prstGeom prst="roundRect">
            <a:avLst>
              <a:gd fmla="val 37866" name="adj"/>
            </a:avLst>
          </a:prstGeom>
          <a:solidFill>
            <a:srgbClr val="46FFDD"/>
          </a:solidFill>
          <a:ln>
            <a:noFill/>
          </a:ln>
          <a:effectLst>
            <a:outerShdw blurRad="457200" rotWithShape="0" algn="bl" dir="5400000" dist="95250">
              <a:srgbClr val="666666">
                <a:alpha val="15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87" name="Google Shape;187;p23"/>
          <p:cNvSpPr txBox="1"/>
          <p:nvPr/>
        </p:nvSpPr>
        <p:spPr>
          <a:xfrm>
            <a:off x="862200" y="2237475"/>
            <a:ext cx="6140400" cy="198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5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ORA HAI IL BRIEF.</a:t>
            </a:r>
            <a:endParaRPr sz="50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50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TI MANCA SOLO IL PARTNER GIUSTO.</a:t>
            </a:r>
            <a:endParaRPr sz="50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88" name="Google Shape;188;p23"/>
          <p:cNvSpPr txBox="1"/>
          <p:nvPr/>
        </p:nvSpPr>
        <p:spPr>
          <a:xfrm>
            <a:off x="862200" y="4227675"/>
            <a:ext cx="55542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Hai fatto più di quanto faccia l’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80% dei clienti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Ora tocca a noi.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Prenota una call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parlaci del tuo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progetto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costruiamo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qualcosa che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funziona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davvero.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89" name="Google Shape;189;p23"/>
          <p:cNvSpPr txBox="1"/>
          <p:nvPr/>
        </p:nvSpPr>
        <p:spPr>
          <a:xfrm>
            <a:off x="509575" y="6674075"/>
            <a:ext cx="65418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b="1" lang="it" sz="1600">
                <a:solidFill>
                  <a:schemeClr val="dk1"/>
                </a:solidFill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ribrainstudio.com</a:t>
            </a:r>
            <a:r>
              <a:rPr b="1" lang="it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|  hello@ribrainstudio.com</a:t>
            </a:r>
            <a:endParaRPr b="1" sz="21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0" name="Google Shape;190;p23"/>
          <p:cNvSpPr txBox="1"/>
          <p:nvPr/>
        </p:nvSpPr>
        <p:spPr>
          <a:xfrm>
            <a:off x="1987975" y="7458425"/>
            <a:ext cx="3584100" cy="45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 sz="1800">
                <a:solidFill>
                  <a:schemeClr val="dk1"/>
                </a:solidFill>
                <a:uFill>
                  <a:noFill/>
                </a:u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PRENOTA UNA CALL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91" name="Google Shape;191;p23"/>
          <p:cNvSpPr txBox="1"/>
          <p:nvPr/>
        </p:nvSpPr>
        <p:spPr>
          <a:xfrm>
            <a:off x="5335700" y="1289075"/>
            <a:ext cx="16668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it" sz="9000">
                <a:solidFill>
                  <a:schemeClr val="dk1"/>
                </a:solidFill>
              </a:rPr>
              <a:t>✌</a:t>
            </a:r>
            <a:endParaRPr sz="9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63" name="Google Shape;63;p14"/>
          <p:cNvSpPr/>
          <p:nvPr/>
        </p:nvSpPr>
        <p:spPr>
          <a:xfrm>
            <a:off x="4448125" y="7512450"/>
            <a:ext cx="2916000" cy="1545300"/>
          </a:xfrm>
          <a:prstGeom prst="roundRect">
            <a:avLst>
              <a:gd fmla="val 17604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64" name="Google Shape;64;p14"/>
          <p:cNvSpPr txBox="1"/>
          <p:nvPr/>
        </p:nvSpPr>
        <p:spPr>
          <a:xfrm>
            <a:off x="862200" y="1932675"/>
            <a:ext cx="6140400" cy="31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Hai un progetto.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Hai un obiettivo.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Ma se non sai spiegarlo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bene, nessuno potrà realizzarlo come vuoi tu.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65" name="Google Shape;65;p14"/>
          <p:cNvSpPr txBox="1"/>
          <p:nvPr/>
        </p:nvSpPr>
        <p:spPr>
          <a:xfrm>
            <a:off x="862200" y="5107875"/>
            <a:ext cx="5816400" cy="2274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Scrivere un brief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non è burocrazia. È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chiarezza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È la base su cui poggia qualsiasi progetto che abbia davvero possibilità di riuscire. In questo documento troverai una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struttura concreta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pensata per aiutarti a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raccontare bene ciò che hai in mente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ciò che vuoi ottenere e ciò che ti serve da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chi lavorerà con te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4660225" y="7663075"/>
            <a:ext cx="37647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i="1" lang="it" sz="2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Un brief non</a:t>
            </a:r>
            <a:br>
              <a:rPr b="1" i="1" lang="it" sz="2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i="1" lang="it" sz="2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è burocrazia.</a:t>
            </a:r>
            <a:br>
              <a:rPr b="1" i="1" lang="it" sz="2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i="1" lang="it" sz="20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rPr>
              <a:t>È chiarezza.</a:t>
            </a:r>
            <a:endParaRPr b="1" i="1" sz="2000">
              <a:solidFill>
                <a:schemeClr val="l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4004575" y="742807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68" name="Google Shape;68;p14"/>
          <p:cNvSpPr txBox="1"/>
          <p:nvPr/>
        </p:nvSpPr>
        <p:spPr>
          <a:xfrm rot="10800000">
            <a:off x="7135525" y="786367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69" name="Google Shape;69;p14"/>
          <p:cNvSpPr txBox="1"/>
          <p:nvPr/>
        </p:nvSpPr>
        <p:spPr>
          <a:xfrm rot="769714">
            <a:off x="5193507" y="1426855"/>
            <a:ext cx="1505171" cy="15700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9000">
                <a:solidFill>
                  <a:schemeClr val="dk1"/>
                </a:solidFill>
              </a:rPr>
              <a:t>📑</a:t>
            </a:r>
            <a:endParaRPr sz="9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862200" y="1551675"/>
            <a:ext cx="61404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CHI SEI: L’AZIENDA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E IL CONTESTO.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76" name="Google Shape;76;p15"/>
          <p:cNvSpPr txBox="1"/>
          <p:nvPr/>
        </p:nvSpPr>
        <p:spPr>
          <a:xfrm>
            <a:off x="862200" y="2822575"/>
            <a:ext cx="5122200" cy="20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Prima ancora di definire obiettivi e target, serve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raccontare chi sei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Questa sezione dà il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contesto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 chi leggerà il brief. Aiuta a interpretare correttamente le tue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esigenze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e le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priorità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del progetto.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7" name="Google Shape;77;p15"/>
          <p:cNvSpPr txBox="1"/>
          <p:nvPr/>
        </p:nvSpPr>
        <p:spPr>
          <a:xfrm>
            <a:off x="862200" y="4203000"/>
            <a:ext cx="5972700" cy="43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DOMANDE GUIDA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poche righe, chi sei e cosa fai?</a:t>
            </a:r>
            <a:b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b="1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Cosa ti distingue nel tuo mercato?</a:t>
            </a:r>
            <a:b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 che fase si trova l’azienda oggi?</a:t>
            </a:r>
            <a:b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5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Perché hai deciso di attivare questo progetto adesso?</a:t>
            </a:r>
            <a:br>
              <a:rPr b="1" lang="it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i="1" sz="15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78" name="Google Shape;78;p15"/>
          <p:cNvSpPr/>
          <p:nvPr/>
        </p:nvSpPr>
        <p:spPr>
          <a:xfrm>
            <a:off x="2592000" y="8566300"/>
            <a:ext cx="4772100" cy="1260300"/>
          </a:xfrm>
          <a:prstGeom prst="roundRect">
            <a:avLst>
              <a:gd fmla="val 23504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79" name="Google Shape;79;p15"/>
          <p:cNvSpPr txBox="1"/>
          <p:nvPr/>
        </p:nvSpPr>
        <p:spPr>
          <a:xfrm>
            <a:off x="2974875" y="8787700"/>
            <a:ext cx="4124100" cy="86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Ogni buon progetto nasce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da una buona storia: la tua.</a:t>
            </a:r>
            <a:endParaRPr i="1" sz="18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2175775" y="8476500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81" name="Google Shape;81;p15"/>
          <p:cNvSpPr txBox="1"/>
          <p:nvPr/>
        </p:nvSpPr>
        <p:spPr>
          <a:xfrm rot="10800000">
            <a:off x="7135525" y="8607300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82" name="Google Shape;82;p15"/>
          <p:cNvSpPr txBox="1"/>
          <p:nvPr/>
        </p:nvSpPr>
        <p:spPr>
          <a:xfrm>
            <a:off x="5335700" y="1136675"/>
            <a:ext cx="14991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8500">
                <a:solidFill>
                  <a:schemeClr val="dk1"/>
                </a:solidFill>
              </a:rPr>
              <a:t>🧬</a:t>
            </a:r>
            <a:endParaRPr sz="85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88" name="Google Shape;88;p16"/>
          <p:cNvSpPr/>
          <p:nvPr/>
        </p:nvSpPr>
        <p:spPr>
          <a:xfrm>
            <a:off x="4304575" y="5831775"/>
            <a:ext cx="2997000" cy="3736200"/>
          </a:xfrm>
          <a:prstGeom prst="roundRect">
            <a:avLst>
              <a:gd fmla="val 10404" name="adj"/>
            </a:avLst>
          </a:prstGeom>
          <a:solidFill>
            <a:srgbClr val="EFF3F3">
              <a:alpha val="75320"/>
            </a:srgbClr>
          </a:solidFill>
          <a:ln cap="flat" cmpd="sng" w="19050">
            <a:solidFill>
              <a:srgbClr val="0061FF"/>
            </a:solidFill>
            <a:prstDash val="dash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89" name="Google Shape;89;p16"/>
          <p:cNvSpPr txBox="1"/>
          <p:nvPr/>
        </p:nvSpPr>
        <p:spPr>
          <a:xfrm>
            <a:off x="862200" y="1551675"/>
            <a:ext cx="36543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OBIETTIVI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DEL PROGETTO.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90" name="Google Shape;90;p16"/>
          <p:cNvSpPr txBox="1"/>
          <p:nvPr/>
        </p:nvSpPr>
        <p:spPr>
          <a:xfrm>
            <a:off x="862200" y="2825475"/>
            <a:ext cx="5122200" cy="20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non sai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cosa vuoi ottenere, nessun fornitore potrà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aiutarti davvero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Qui definisci il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"perché"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del progetto.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1" name="Google Shape;91;p16"/>
          <p:cNvSpPr txBox="1"/>
          <p:nvPr/>
        </p:nvSpPr>
        <p:spPr>
          <a:xfrm>
            <a:off x="862200" y="4115650"/>
            <a:ext cx="3379800" cy="544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DOMANDE GUIDA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Cosa vuoi ottenere?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Qual è il risultato ideale?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endParaRPr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Entro quanto tempo?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92" name="Google Shape;92;p16"/>
          <p:cNvSpPr txBox="1"/>
          <p:nvPr/>
        </p:nvSpPr>
        <p:spPr>
          <a:xfrm>
            <a:off x="4627200" y="6064725"/>
            <a:ext cx="2823300" cy="3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it" sz="2000">
                <a:solidFill>
                  <a:srgbClr val="0061FF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Ricorda il</a:t>
            </a:r>
            <a:br>
              <a:rPr lang="it" sz="2000">
                <a:solidFill>
                  <a:srgbClr val="0061FF"/>
                </a:solidFill>
                <a:latin typeface="Inter ExtraBold"/>
                <a:ea typeface="Inter ExtraBold"/>
                <a:cs typeface="Inter ExtraBold"/>
                <a:sym typeface="Inter ExtraBold"/>
              </a:rPr>
            </a:br>
            <a:r>
              <a:rPr lang="it" sz="2000">
                <a:solidFill>
                  <a:srgbClr val="0061FF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metodo SMART</a:t>
            </a:r>
            <a:endParaRPr sz="2000">
              <a:solidFill>
                <a:srgbClr val="0061FF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S</a:t>
            </a:r>
            <a:r>
              <a:rPr i="1" lang="it" sz="1600">
                <a:solidFill>
                  <a:srgbClr val="0061FF"/>
                </a:solidFill>
                <a:latin typeface="Inter Medium"/>
                <a:ea typeface="Inter Medium"/>
                <a:cs typeface="Inter Medium"/>
                <a:sym typeface="Inter Medium"/>
              </a:rPr>
              <a:t>pecifico</a:t>
            </a:r>
            <a:endParaRPr i="1" sz="1600">
              <a:solidFill>
                <a:srgbClr val="0061FF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M</a:t>
            </a:r>
            <a:r>
              <a:rPr i="1" lang="it" sz="1600">
                <a:solidFill>
                  <a:srgbClr val="0061FF"/>
                </a:solidFill>
                <a:latin typeface="Inter Medium"/>
                <a:ea typeface="Inter Medium"/>
                <a:cs typeface="Inter Medium"/>
                <a:sym typeface="Inter Medium"/>
              </a:rPr>
              <a:t>isurabile</a:t>
            </a:r>
            <a:endParaRPr i="1" sz="1600">
              <a:solidFill>
                <a:srgbClr val="0061FF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A</a:t>
            </a:r>
            <a:r>
              <a:rPr i="1" lang="it" sz="1600">
                <a:solidFill>
                  <a:srgbClr val="0061FF"/>
                </a:solidFill>
                <a:latin typeface="Inter Medium"/>
                <a:ea typeface="Inter Medium"/>
                <a:cs typeface="Inter Medium"/>
                <a:sym typeface="Inter Medium"/>
              </a:rPr>
              <a:t>ttuabile</a:t>
            </a:r>
            <a:endParaRPr i="1" sz="1600">
              <a:solidFill>
                <a:srgbClr val="0061FF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6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R</a:t>
            </a:r>
            <a:r>
              <a:rPr i="1" lang="it" sz="1600">
                <a:solidFill>
                  <a:srgbClr val="0061FF"/>
                </a:solidFill>
                <a:latin typeface="Inter Medium"/>
                <a:ea typeface="Inter Medium"/>
                <a:cs typeface="Inter Medium"/>
                <a:sym typeface="Inter Medium"/>
              </a:rPr>
              <a:t>ilevante</a:t>
            </a:r>
            <a:endParaRPr i="1" sz="1600">
              <a:solidFill>
                <a:srgbClr val="0061FF"/>
              </a:solidFill>
              <a:latin typeface="Inter Medium"/>
              <a:ea typeface="Inter Medium"/>
              <a:cs typeface="Inter Medium"/>
              <a:sym typeface="Inter Medium"/>
            </a:endParaRPr>
          </a:p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 sz="16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T</a:t>
            </a:r>
            <a:r>
              <a:rPr i="1" lang="it" sz="1600">
                <a:solidFill>
                  <a:srgbClr val="0061FF"/>
                </a:solidFill>
                <a:latin typeface="Inter Medium"/>
                <a:ea typeface="Inter Medium"/>
                <a:cs typeface="Inter Medium"/>
                <a:sym typeface="Inter Medium"/>
              </a:rPr>
              <a:t>emporale</a:t>
            </a:r>
            <a:endParaRPr i="1" sz="2100">
              <a:solidFill>
                <a:srgbClr val="0061FF"/>
              </a:solidFill>
              <a:latin typeface="Inter Medium"/>
              <a:ea typeface="Inter Medium"/>
              <a:cs typeface="Inter Medium"/>
              <a:sym typeface="Inter Medium"/>
            </a:endParaRPr>
          </a:p>
        </p:txBody>
      </p:sp>
      <p:sp>
        <p:nvSpPr>
          <p:cNvPr id="93" name="Google Shape;93;p16"/>
          <p:cNvSpPr/>
          <p:nvPr/>
        </p:nvSpPr>
        <p:spPr>
          <a:xfrm>
            <a:off x="4242025" y="4452175"/>
            <a:ext cx="3122100" cy="1242000"/>
          </a:xfrm>
          <a:prstGeom prst="roundRect">
            <a:avLst>
              <a:gd fmla="val 20878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94" name="Google Shape;94;p16"/>
          <p:cNvSpPr txBox="1"/>
          <p:nvPr/>
        </p:nvSpPr>
        <p:spPr>
          <a:xfrm>
            <a:off x="4516425" y="4662175"/>
            <a:ext cx="28233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Obiettivi vaghi=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risultati vaghi.</a:t>
            </a:r>
            <a:endParaRPr i="1" sz="18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3852175" y="427477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96" name="Google Shape;96;p16"/>
          <p:cNvSpPr txBox="1"/>
          <p:nvPr/>
        </p:nvSpPr>
        <p:spPr>
          <a:xfrm rot="10800000">
            <a:off x="7135525" y="448177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97" name="Google Shape;97;p16"/>
          <p:cNvSpPr txBox="1"/>
          <p:nvPr/>
        </p:nvSpPr>
        <p:spPr>
          <a:xfrm>
            <a:off x="5238525" y="1105350"/>
            <a:ext cx="1531500" cy="180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10500">
                <a:solidFill>
                  <a:schemeClr val="dk1"/>
                </a:solidFill>
              </a:rPr>
              <a:t>🎯</a:t>
            </a:r>
            <a:endParaRPr sz="105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03" name="Google Shape;103;p17"/>
          <p:cNvSpPr txBox="1"/>
          <p:nvPr/>
        </p:nvSpPr>
        <p:spPr>
          <a:xfrm>
            <a:off x="862200" y="1551675"/>
            <a:ext cx="61404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IL TUO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TARGET.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04" name="Google Shape;104;p17"/>
          <p:cNvSpPr txBox="1"/>
          <p:nvPr/>
        </p:nvSpPr>
        <p:spPr>
          <a:xfrm>
            <a:off x="862200" y="2825475"/>
            <a:ext cx="5664000" cy="204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Chi vuoi raggiungere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? Non basta scrivere "PMI" o "donne 25-45". Più sei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preciso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più la comunicazione sarà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efficace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22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5" name="Google Shape;105;p17"/>
          <p:cNvSpPr txBox="1"/>
          <p:nvPr/>
        </p:nvSpPr>
        <p:spPr>
          <a:xfrm>
            <a:off x="862200" y="4268050"/>
            <a:ext cx="5664000" cy="3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DOMANDE GUIDA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chi ti rivolgi?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Quali sono le loro esigenze, problemi, abitudini?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Cosa li spinge ad acquistare o scegliere un partner?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06" name="Google Shape;106;p17"/>
          <p:cNvSpPr/>
          <p:nvPr/>
        </p:nvSpPr>
        <p:spPr>
          <a:xfrm>
            <a:off x="3379225" y="7961050"/>
            <a:ext cx="3984900" cy="1493100"/>
          </a:xfrm>
          <a:prstGeom prst="roundRect">
            <a:avLst>
              <a:gd fmla="val 20620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07" name="Google Shape;107;p17"/>
          <p:cNvSpPr txBox="1"/>
          <p:nvPr/>
        </p:nvSpPr>
        <p:spPr>
          <a:xfrm>
            <a:off x="3607825" y="8167375"/>
            <a:ext cx="36717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Dire ‘PMI’ non basta. Descrivi le persone reali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con cui vuoi parlare.</a:t>
            </a:r>
            <a:endParaRPr i="1" sz="27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08" name="Google Shape;108;p17"/>
          <p:cNvSpPr txBox="1"/>
          <p:nvPr/>
        </p:nvSpPr>
        <p:spPr>
          <a:xfrm>
            <a:off x="2937775" y="785617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 rot="10800000">
            <a:off x="7135525" y="821557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5335700" y="1289075"/>
            <a:ext cx="14085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it" sz="8500">
                <a:solidFill>
                  <a:schemeClr val="dk1"/>
                </a:solidFill>
              </a:rPr>
              <a:t>👤</a:t>
            </a:r>
            <a:endParaRPr sz="85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16" name="Google Shape;116;p18"/>
          <p:cNvSpPr txBox="1"/>
          <p:nvPr/>
        </p:nvSpPr>
        <p:spPr>
          <a:xfrm>
            <a:off x="862200" y="1551675"/>
            <a:ext cx="61404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BUDGET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E RISORSE.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17" name="Google Shape;117;p18"/>
          <p:cNvSpPr txBox="1"/>
          <p:nvPr/>
        </p:nvSpPr>
        <p:spPr>
          <a:xfrm>
            <a:off x="862200" y="2869669"/>
            <a:ext cx="5122200" cy="114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Non è obbligatorio avere un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budget preciso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Ma una fascia, un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range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un riferimento sì. È il modo migliore per costruire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soluzioni realistiche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 sz="2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8" name="Google Shape;118;p18"/>
          <p:cNvSpPr txBox="1"/>
          <p:nvPr/>
        </p:nvSpPr>
        <p:spPr>
          <a:xfrm>
            <a:off x="862200" y="4194275"/>
            <a:ext cx="5739900" cy="33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DOMANDE GUIDA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Qual è il budget disponibile?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Quali risorse interne puoi mettere in campo?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Hai dei limiti o vincoli tecnologici, legali, operativi?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sz="19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19" name="Google Shape;119;p18"/>
          <p:cNvSpPr/>
          <p:nvPr/>
        </p:nvSpPr>
        <p:spPr>
          <a:xfrm>
            <a:off x="2534875" y="7820725"/>
            <a:ext cx="4829400" cy="1493100"/>
          </a:xfrm>
          <a:prstGeom prst="roundRect">
            <a:avLst>
              <a:gd fmla="val 20578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20" name="Google Shape;120;p18"/>
          <p:cNvSpPr txBox="1"/>
          <p:nvPr/>
        </p:nvSpPr>
        <p:spPr>
          <a:xfrm>
            <a:off x="2763475" y="7971025"/>
            <a:ext cx="46671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Nessuno ti giudica per il budget.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Ma se non lo dici, rischiamo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solo di sprecare tempo.</a:t>
            </a:r>
            <a:endParaRPr i="1" sz="18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21" name="Google Shape;121;p18"/>
          <p:cNvSpPr txBox="1"/>
          <p:nvPr/>
        </p:nvSpPr>
        <p:spPr>
          <a:xfrm>
            <a:off x="2099575" y="7659829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22" name="Google Shape;122;p18"/>
          <p:cNvSpPr txBox="1"/>
          <p:nvPr/>
        </p:nvSpPr>
        <p:spPr>
          <a:xfrm rot="10800000">
            <a:off x="7135525" y="8095429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23" name="Google Shape;123;p18"/>
          <p:cNvSpPr txBox="1"/>
          <p:nvPr/>
        </p:nvSpPr>
        <p:spPr>
          <a:xfrm rot="641672">
            <a:off x="5183264" y="1289121"/>
            <a:ext cx="1424238" cy="15698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9000">
                <a:solidFill>
                  <a:schemeClr val="dk1"/>
                </a:solidFill>
              </a:rPr>
              <a:t>💰</a:t>
            </a:r>
            <a:endParaRPr sz="9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29" name="Google Shape;129;p19"/>
          <p:cNvSpPr/>
          <p:nvPr/>
        </p:nvSpPr>
        <p:spPr>
          <a:xfrm>
            <a:off x="2777150" y="8652525"/>
            <a:ext cx="4587000" cy="1116000"/>
          </a:xfrm>
          <a:prstGeom prst="roundRect">
            <a:avLst>
              <a:gd fmla="val 22343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30" name="Google Shape;130;p19"/>
          <p:cNvSpPr txBox="1"/>
          <p:nvPr/>
        </p:nvSpPr>
        <p:spPr>
          <a:xfrm>
            <a:off x="2976350" y="8806750"/>
            <a:ext cx="42597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Non tutto quello che vuoi dire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è quello che serve dire.</a:t>
            </a:r>
            <a:endParaRPr i="1" sz="18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31" name="Google Shape;131;p19"/>
          <p:cNvSpPr txBox="1"/>
          <p:nvPr/>
        </p:nvSpPr>
        <p:spPr>
          <a:xfrm>
            <a:off x="2328175" y="8495550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32" name="Google Shape;132;p19"/>
          <p:cNvSpPr/>
          <p:nvPr/>
        </p:nvSpPr>
        <p:spPr>
          <a:xfrm>
            <a:off x="709800" y="3761925"/>
            <a:ext cx="6140400" cy="2354400"/>
          </a:xfrm>
          <a:prstGeom prst="roundRect">
            <a:avLst>
              <a:gd fmla="val 10404" name="adj"/>
            </a:avLst>
          </a:prstGeom>
          <a:solidFill>
            <a:srgbClr val="EFF3F3">
              <a:alpha val="75320"/>
            </a:srgbClr>
          </a:solidFill>
          <a:ln cap="flat" cmpd="sng" w="19050">
            <a:solidFill>
              <a:srgbClr val="0061FF"/>
            </a:solidFill>
            <a:prstDash val="dash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33" name="Google Shape;133;p19"/>
          <p:cNvSpPr txBox="1"/>
          <p:nvPr/>
        </p:nvSpPr>
        <p:spPr>
          <a:xfrm>
            <a:off x="862200" y="1551675"/>
            <a:ext cx="61404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MESSAGGI CHIAVE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E TONO DI VOCE.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34" name="Google Shape;134;p19"/>
          <p:cNvSpPr txBox="1"/>
          <p:nvPr/>
        </p:nvSpPr>
        <p:spPr>
          <a:xfrm>
            <a:off x="862200" y="2853217"/>
            <a:ext cx="51222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Comunicare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non vuol dire solo parlare: vuol dire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dire la cosa giusta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, nel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modo giusto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35" name="Google Shape;135;p19"/>
          <p:cNvSpPr txBox="1"/>
          <p:nvPr/>
        </p:nvSpPr>
        <p:spPr>
          <a:xfrm>
            <a:off x="910050" y="3837500"/>
            <a:ext cx="5739900" cy="46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 sz="1800">
                <a:solidFill>
                  <a:srgbClr val="0061FF"/>
                </a:solidFill>
                <a:latin typeface="Inter ExtraBold"/>
                <a:ea typeface="Inter ExtraBold"/>
                <a:cs typeface="Inter ExtraBold"/>
                <a:sym typeface="Inter ExtraBold"/>
              </a:rPr>
              <a:t>GRIGLIA</a:t>
            </a:r>
            <a:endParaRPr>
              <a:solidFill>
                <a:srgbClr val="0061FF"/>
              </a:solidFill>
              <a:latin typeface="Inter ExtraBold"/>
              <a:ea typeface="Inter ExtraBold"/>
              <a:cs typeface="Inter ExtraBold"/>
              <a:sym typeface="Inter ExtraBold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970200" y="6404625"/>
            <a:ext cx="5739900" cy="214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LINK A MATERIALI UTILI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marR="3810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i="1" lang="it" sz="1000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Inserisci qui link a siti, pdf, campagne, video che ti ispirano o che vorresti prendere a riferimento.</a:t>
            </a:r>
            <a:endParaRPr i="1" sz="1000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 i="1">
              <a:solidFill>
                <a:srgbClr val="666666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aphicFrame>
        <p:nvGraphicFramePr>
          <p:cNvPr id="137" name="Google Shape;137;p19"/>
          <p:cNvGraphicFramePr/>
          <p:nvPr/>
        </p:nvGraphicFramePr>
        <p:xfrm>
          <a:off x="952500" y="4355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{5361F58D-C061-4D0C-ABDC-5FD5C7545336}</a:tableStyleId>
              </a:tblPr>
              <a:tblGrid>
                <a:gridCol w="1885000"/>
                <a:gridCol w="1885000"/>
                <a:gridCol w="1885000"/>
              </a:tblGrid>
              <a:tr h="646825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>
                          <a:solidFill>
                            <a:srgbClr val="0061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Messaggi da comunicare</a:t>
                      </a:r>
                      <a:endParaRPr b="1">
                        <a:solidFill>
                          <a:srgbClr val="0061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>
                          <a:solidFill>
                            <a:srgbClr val="0061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Cose da evitare assolutamente</a:t>
                      </a:r>
                      <a:endParaRPr b="1">
                        <a:solidFill>
                          <a:srgbClr val="0061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it">
                          <a:solidFill>
                            <a:srgbClr val="0061FF"/>
                          </a:solidFill>
                          <a:latin typeface="Inter"/>
                          <a:ea typeface="Inter"/>
                          <a:cs typeface="Inter"/>
                          <a:sym typeface="Inter"/>
                        </a:rPr>
                        <a:t>Tono preferito</a:t>
                      </a:r>
                      <a:endParaRPr b="1">
                        <a:solidFill>
                          <a:srgbClr val="0061FF"/>
                        </a:solidFill>
                        <a:latin typeface="Inter"/>
                        <a:ea typeface="Inter"/>
                        <a:cs typeface="Inter"/>
                        <a:sym typeface="Inter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273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it">
                          <a:solidFill>
                            <a:srgbClr val="0061FF"/>
                          </a:solidFill>
                        </a:rPr>
                        <a:t>………………………</a:t>
                      </a:r>
                      <a:endParaRPr>
                        <a:solidFill>
                          <a:srgbClr val="0061FF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>
                          <a:solidFill>
                            <a:srgbClr val="0061FF"/>
                          </a:solidFill>
                        </a:rPr>
                        <a:t>………………………</a:t>
                      </a:r>
                      <a:endParaRPr>
                        <a:solidFill>
                          <a:srgbClr val="0061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>
                          <a:solidFill>
                            <a:srgbClr val="0061FF"/>
                          </a:solidFill>
                        </a:rPr>
                        <a:t>………………………</a:t>
                      </a:r>
                      <a:endParaRPr>
                        <a:solidFill>
                          <a:srgbClr val="0061FF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>
                          <a:solidFill>
                            <a:srgbClr val="0061FF"/>
                          </a:solidFill>
                        </a:rPr>
                        <a:t>………………………</a:t>
                      </a:r>
                      <a:endParaRPr>
                        <a:solidFill>
                          <a:srgbClr val="0061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>
                          <a:solidFill>
                            <a:srgbClr val="0061FF"/>
                          </a:solidFill>
                        </a:rPr>
                        <a:t>………………………</a:t>
                      </a:r>
                      <a:endParaRPr>
                        <a:solidFill>
                          <a:srgbClr val="0061FF"/>
                        </a:solidFill>
                      </a:endParaRPr>
                    </a:p>
                    <a:p>
                      <a:pPr indent="0" lvl="0" marL="0" rtl="0" algn="ctr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it">
                          <a:solidFill>
                            <a:srgbClr val="0061FF"/>
                          </a:solidFill>
                        </a:rPr>
                        <a:t>………………………</a:t>
                      </a:r>
                      <a:endParaRPr>
                        <a:solidFill>
                          <a:srgbClr val="0061FF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61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38" name="Google Shape;138;p19"/>
          <p:cNvSpPr txBox="1"/>
          <p:nvPr/>
        </p:nvSpPr>
        <p:spPr>
          <a:xfrm>
            <a:off x="3871300" y="6208900"/>
            <a:ext cx="7836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 sz="3500">
                <a:solidFill>
                  <a:schemeClr val="dk1"/>
                </a:solidFill>
              </a:rPr>
              <a:t>🔗</a:t>
            </a:r>
            <a:endParaRPr sz="3500"/>
          </a:p>
        </p:txBody>
      </p:sp>
      <p:sp>
        <p:nvSpPr>
          <p:cNvPr id="139" name="Google Shape;139;p19"/>
          <p:cNvSpPr txBox="1"/>
          <p:nvPr/>
        </p:nvSpPr>
        <p:spPr>
          <a:xfrm>
            <a:off x="5335700" y="1212875"/>
            <a:ext cx="1374300" cy="149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8500">
                <a:solidFill>
                  <a:schemeClr val="dk1"/>
                </a:solidFill>
              </a:rPr>
              <a:t>🗣️</a:t>
            </a:r>
            <a:endParaRPr sz="8500"/>
          </a:p>
        </p:txBody>
      </p:sp>
      <p:sp>
        <p:nvSpPr>
          <p:cNvPr id="140" name="Google Shape;140;p19"/>
          <p:cNvSpPr txBox="1"/>
          <p:nvPr/>
        </p:nvSpPr>
        <p:spPr>
          <a:xfrm rot="10800000">
            <a:off x="7135525" y="8550150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46" name="Google Shape;146;p20"/>
          <p:cNvSpPr txBox="1"/>
          <p:nvPr/>
        </p:nvSpPr>
        <p:spPr>
          <a:xfrm>
            <a:off x="862200" y="1551675"/>
            <a:ext cx="33012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COSA è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GIà SUCCESSO.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47" name="Google Shape;147;p20"/>
          <p:cNvSpPr txBox="1"/>
          <p:nvPr/>
        </p:nvSpPr>
        <p:spPr>
          <a:xfrm>
            <a:off x="862200" y="2924217"/>
            <a:ext cx="51222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 storia insegna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E anche i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progetti falliti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possono essere una miniera d’oro (se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raccontati bene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).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8" name="Google Shape;148;p20"/>
          <p:cNvSpPr txBox="1"/>
          <p:nvPr/>
        </p:nvSpPr>
        <p:spPr>
          <a:xfrm>
            <a:off x="862200" y="4148400"/>
            <a:ext cx="5739900" cy="36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DOMANDE GUIDA</a:t>
            </a:r>
            <a:endParaRPr b="1" sz="18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Hai già lavorato a progetti simili?</a:t>
            </a:r>
            <a:b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Quali risultati hai ottenuto?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DE2BD9"/>
              </a:buClr>
              <a:buSzPts val="1400"/>
              <a:buFont typeface="Inter"/>
              <a:buChar char="→"/>
            </a:pP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Cosa NON vuoi ripetere?</a:t>
            </a:r>
            <a:b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b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i="1" lang="it">
                <a:solidFill>
                  <a:srgbClr val="666666"/>
                </a:solidFill>
                <a:latin typeface="Inter"/>
                <a:ea typeface="Inter"/>
                <a:cs typeface="Inter"/>
                <a:sym typeface="Inter"/>
              </a:rPr>
              <a:t>…………………………………………………………………………………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49" name="Google Shape;149;p20"/>
          <p:cNvSpPr/>
          <p:nvPr/>
        </p:nvSpPr>
        <p:spPr>
          <a:xfrm>
            <a:off x="2823950" y="7982500"/>
            <a:ext cx="4540200" cy="1350000"/>
          </a:xfrm>
          <a:prstGeom prst="roundRect">
            <a:avLst>
              <a:gd fmla="val 19556" name="adj"/>
            </a:avLst>
          </a:prstGeom>
          <a:solidFill>
            <a:srgbClr val="0061FF"/>
          </a:solidFill>
          <a:ln>
            <a:noFill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50" name="Google Shape;150;p20"/>
          <p:cNvSpPr txBox="1"/>
          <p:nvPr/>
        </p:nvSpPr>
        <p:spPr>
          <a:xfrm>
            <a:off x="3026300" y="8214700"/>
            <a:ext cx="4135500" cy="88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Ogni errore passato è un</a:t>
            </a:r>
            <a:b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</a:br>
            <a:r>
              <a:rPr i="1" lang="it" sz="18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briefing più intelligente oggi.</a:t>
            </a:r>
            <a:endParaRPr i="1" sz="18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51" name="Google Shape;151;p20"/>
          <p:cNvSpPr txBox="1"/>
          <p:nvPr/>
        </p:nvSpPr>
        <p:spPr>
          <a:xfrm>
            <a:off x="2404375" y="783682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52" name="Google Shape;152;p20"/>
          <p:cNvSpPr txBox="1"/>
          <p:nvPr/>
        </p:nvSpPr>
        <p:spPr>
          <a:xfrm rot="10800000">
            <a:off x="7135525" y="8120025"/>
            <a:ext cx="663900" cy="13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i="1" lang="it" sz="6500">
                <a:solidFill>
                  <a:schemeClr val="lt1"/>
                </a:solidFill>
                <a:latin typeface="Inter SemiBold"/>
                <a:ea typeface="Inter SemiBold"/>
                <a:cs typeface="Inter SemiBold"/>
                <a:sym typeface="Inter SemiBold"/>
              </a:rPr>
              <a:t>“</a:t>
            </a:r>
            <a:endParaRPr i="1" sz="6500">
              <a:solidFill>
                <a:schemeClr val="lt1"/>
              </a:solidFill>
              <a:latin typeface="Inter SemiBold"/>
              <a:ea typeface="Inter SemiBold"/>
              <a:cs typeface="Inter SemiBold"/>
              <a:sym typeface="Inter SemiBold"/>
            </a:endParaRPr>
          </a:p>
        </p:txBody>
      </p:sp>
      <p:sp>
        <p:nvSpPr>
          <p:cNvPr id="153" name="Google Shape;153;p20"/>
          <p:cNvSpPr txBox="1"/>
          <p:nvPr/>
        </p:nvSpPr>
        <p:spPr>
          <a:xfrm>
            <a:off x="5183300" y="1289075"/>
            <a:ext cx="16533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9000">
                <a:solidFill>
                  <a:schemeClr val="dk1"/>
                </a:solidFill>
              </a:rPr>
              <a:t>📚</a:t>
            </a:r>
            <a:endParaRPr sz="9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1"/>
          <p:cNvSpPr/>
          <p:nvPr/>
        </p:nvSpPr>
        <p:spPr>
          <a:xfrm>
            <a:off x="509100" y="1018275"/>
            <a:ext cx="6541800" cy="9210900"/>
          </a:xfrm>
          <a:prstGeom prst="roundRect">
            <a:avLst>
              <a:gd fmla="val 5661" name="adj"/>
            </a:avLst>
          </a:prstGeom>
          <a:solidFill>
            <a:srgbClr val="FFFFFF">
              <a:alpha val="7500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333333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EFF3F3"/>
              </a:solidFill>
            </a:endParaRPr>
          </a:p>
        </p:txBody>
      </p:sp>
      <p:sp>
        <p:nvSpPr>
          <p:cNvPr id="159" name="Google Shape;159;p21"/>
          <p:cNvSpPr/>
          <p:nvPr/>
        </p:nvSpPr>
        <p:spPr>
          <a:xfrm>
            <a:off x="709800" y="4397400"/>
            <a:ext cx="6140400" cy="1632300"/>
          </a:xfrm>
          <a:prstGeom prst="roundRect">
            <a:avLst>
              <a:gd fmla="val 10404" name="adj"/>
            </a:avLst>
          </a:prstGeom>
          <a:solidFill>
            <a:srgbClr val="EFF3F3">
              <a:alpha val="75320"/>
            </a:srgbClr>
          </a:solidFill>
          <a:ln cap="flat" cmpd="sng" w="19050">
            <a:solidFill>
              <a:srgbClr val="0061FF"/>
            </a:solidFill>
            <a:prstDash val="dash"/>
            <a:round/>
            <a:headEnd len="sm" w="sm" type="none"/>
            <a:tailEnd len="sm" w="sm" type="none"/>
          </a:ln>
          <a:effectLst>
            <a:outerShdw blurRad="457200" rotWithShape="0" algn="bl" dir="5400000" dist="95250">
              <a:srgbClr val="0061FF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FF"/>
              </a:solidFill>
            </a:endParaRPr>
          </a:p>
        </p:txBody>
      </p:sp>
      <p:sp>
        <p:nvSpPr>
          <p:cNvPr id="160" name="Google Shape;160;p21"/>
          <p:cNvSpPr txBox="1"/>
          <p:nvPr/>
        </p:nvSpPr>
        <p:spPr>
          <a:xfrm>
            <a:off x="862200" y="1551675"/>
            <a:ext cx="61404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SCADENZE,</a:t>
            </a:r>
            <a:b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</a:br>
            <a:r>
              <a:rPr lang="it" sz="4800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rPr>
              <a:t>VINCOLI E OUTPUT.</a:t>
            </a:r>
            <a:endParaRPr sz="4800">
              <a:solidFill>
                <a:schemeClr val="dk1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161" name="Google Shape;161;p21"/>
          <p:cNvSpPr txBox="1"/>
          <p:nvPr/>
        </p:nvSpPr>
        <p:spPr>
          <a:xfrm>
            <a:off x="862200" y="2932267"/>
            <a:ext cx="5122200" cy="830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Tutto il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tempo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del mondo non basta se non c’è una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scadenza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. E ogni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output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ha delle </a:t>
            </a:r>
            <a:r>
              <a:rPr b="1"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aspettative</a:t>
            </a:r>
            <a:r>
              <a:rPr lang="it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dichiarale subito.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2" name="Google Shape;162;p21"/>
          <p:cNvSpPr txBox="1"/>
          <p:nvPr/>
        </p:nvSpPr>
        <p:spPr>
          <a:xfrm>
            <a:off x="938400" y="4702200"/>
            <a:ext cx="2962200" cy="14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Deadlines da rispettare</a:t>
            </a: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Milestone intermedie</a:t>
            </a: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3" name="Google Shape;163;p21"/>
          <p:cNvSpPr txBox="1"/>
          <p:nvPr/>
        </p:nvSpPr>
        <p:spPr>
          <a:xfrm>
            <a:off x="3627600" y="4702200"/>
            <a:ext cx="3409500" cy="14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Tipologia di output richiesti (PDF, sito web, video...)</a:t>
            </a: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61FF"/>
              </a:buClr>
              <a:buSzPts val="1400"/>
              <a:buFont typeface="Inter"/>
              <a:buChar char="⬜"/>
            </a:pPr>
            <a:r>
              <a:rPr b="1" lang="it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Vincoli tecnici o formali</a:t>
            </a:r>
            <a:endParaRPr b="1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4" name="Google Shape;164;p21"/>
          <p:cNvSpPr txBox="1"/>
          <p:nvPr/>
        </p:nvSpPr>
        <p:spPr>
          <a:xfrm>
            <a:off x="5183300" y="1289075"/>
            <a:ext cx="3000000" cy="156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it" sz="9000">
                <a:solidFill>
                  <a:schemeClr val="dk1"/>
                </a:solidFill>
              </a:rPr>
              <a:t>⏱️</a:t>
            </a:r>
            <a:endParaRPr sz="9000"/>
          </a:p>
        </p:txBody>
      </p:sp>
      <p:sp>
        <p:nvSpPr>
          <p:cNvPr id="165" name="Google Shape;165;p21"/>
          <p:cNvSpPr txBox="1"/>
          <p:nvPr/>
        </p:nvSpPr>
        <p:spPr>
          <a:xfrm>
            <a:off x="537150" y="6105900"/>
            <a:ext cx="6541800" cy="40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Seleziona il box, c</a:t>
            </a:r>
            <a: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licca col destro</a:t>
            </a:r>
            <a:b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</a:br>
            <a:r>
              <a:rPr b="1" lang="it" sz="1200">
                <a:solidFill>
                  <a:srgbClr val="0061FF"/>
                </a:solidFill>
                <a:latin typeface="Inter"/>
                <a:ea typeface="Inter"/>
                <a:cs typeface="Inter"/>
                <a:sym typeface="Inter"/>
              </a:rPr>
              <a:t>e scegli il simbolo  ✅ per compilare la tua checklist!</a:t>
            </a:r>
            <a:endParaRPr b="1" sz="1500">
              <a:solidFill>
                <a:srgbClr val="0061FF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